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5" r:id="rId8"/>
    <p:sldId id="266" r:id="rId9"/>
    <p:sldId id="267" r:id="rId10"/>
    <p:sldId id="2146847056" r:id="rId11"/>
    <p:sldId id="268" r:id="rId12"/>
    <p:sldId id="2146847055" r:id="rId13"/>
    <p:sldId id="269"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C3D9CC-52A4-7BB9-5926-A17EAD909109}" v="32" dt="2024-12-19T12:09:51.9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p:cViewPr>
        <p:scale>
          <a:sx n="66" d="100"/>
          <a:sy n="66" d="100"/>
        </p:scale>
        <p:origin x="1320" y="31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24-09-2025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9/24/2025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9/24/2025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9/24/2025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9/24/2025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9/24/2025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9/24/2025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9/24/2025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9/24/2025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9/24/2025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9/24/2025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9/24/2025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hyperlink" Target="https://github.com/usmankhan616/EDUNET_AICTE_IBM_Interactive_Recipe_Finder" TargetMode="Externa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lstStyle/>
          <a:p>
            <a:pPr algn="ctr"/>
            <a:r>
              <a:rPr lang="en-IN" dirty="0">
                <a:latin typeface="Arial" panose="020B0604020202020204" pitchFamily="34" charset="0"/>
                <a:cs typeface="Arial" panose="020B0604020202020204" pitchFamily="34" charset="0"/>
              </a:rPr>
              <a:t>Interactive_Recipe_Finder</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646331"/>
          </a:xfrm>
          <a:prstGeom prst="rect">
            <a:avLst/>
          </a:prstGeom>
          <a:noFill/>
        </p:spPr>
        <p:txBody>
          <a:bodyPr wrap="square" lIns="91440" tIns="45720" rIns="91440" bIns="45720" rtlCol="0" anchor="t">
            <a:spAutoFit/>
          </a:bodyPr>
          <a:lstStyle/>
          <a:p>
            <a:r>
              <a:rPr lang="en-US" b="1" dirty="0">
                <a:solidFill>
                  <a:schemeClr val="bg1"/>
                </a:solidFill>
                <a:latin typeface="Arial" panose="020B0604020202020204" pitchFamily="34" charset="0"/>
                <a:cs typeface="Arial" panose="020B0604020202020204" pitchFamily="34" charset="0"/>
              </a:rPr>
              <a:t>Presented By:</a:t>
            </a:r>
            <a:endParaRPr lang="en-US" dirty="0">
              <a:solidFill>
                <a:schemeClr val="bg1"/>
              </a:solidFill>
              <a:latin typeface="Arial" panose="020B0604020202020204" pitchFamily="34" charset="0"/>
              <a:cs typeface="Arial" panose="020B0604020202020204" pitchFamily="34" charset="0"/>
            </a:endParaRPr>
          </a:p>
          <a:p>
            <a:r>
              <a:rPr lang="en-US" b="1" dirty="0">
                <a:solidFill>
                  <a:schemeClr val="bg1"/>
                </a:solidFill>
                <a:latin typeface="Arial" panose="020B0604020202020204" pitchFamily="34" charset="0"/>
                <a:cs typeface="Arial" panose="020B0604020202020204" pitchFamily="34" charset="0"/>
              </a:rPr>
              <a:t>1. Tajuddin Usman Khan - VIT AP - Computer Science and Engineering </a:t>
            </a:r>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References</a:t>
            </a:r>
            <a:endParaRPr lang="en-US"/>
          </a:p>
        </p:txBody>
      </p:sp>
      <p:sp>
        <p:nvSpPr>
          <p:cNvPr id="2" name="Content Placeholder 1">
            <a:extLst>
              <a:ext uri="{FF2B5EF4-FFF2-40B4-BE49-F238E27FC236}">
                <a16:creationId xmlns:a16="http://schemas.microsoft.com/office/drawing/2014/main" id="{357C38BC-22B3-37B2-E0C3-812020A76077}"/>
              </a:ext>
            </a:extLst>
          </p:cNvPr>
          <p:cNvSpPr>
            <a:spLocks noGrp="1"/>
          </p:cNvSpPr>
          <p:nvPr>
            <p:ph idx="1"/>
          </p:nvPr>
        </p:nvSpPr>
        <p:spPr/>
        <p:txBody>
          <a:bodyPr>
            <a:normAutofit/>
          </a:bodyPr>
          <a:lstStyle/>
          <a:p>
            <a:r>
              <a:rPr lang="en-IN" sz="2800" dirty="0"/>
              <a:t>MongooseJS Official Documentation: https://mongoosejs.com/docs/guide.html</a:t>
            </a:r>
          </a:p>
          <a:p>
            <a:r>
              <a:rPr lang="en-IN" sz="2800" dirty="0"/>
              <a:t>IETF RFC 7519: JSON Web Token (JWT): https://tools.ietf.org/html/rfc7519</a:t>
            </a:r>
          </a:p>
          <a:p>
            <a:r>
              <a:rPr lang="en-IN" sz="2800" dirty="0"/>
              <a:t>Fielding, R. T. (REST Dissertation): https://www.ics.uci.edu/~fielding/pubs/dissertation/top.htm</a:t>
            </a:r>
          </a:p>
          <a:p>
            <a:r>
              <a:rPr lang="en-IN" sz="2800" dirty="0"/>
              <a:t>Express.js Official Website: https://expressjs.com/</a:t>
            </a:r>
          </a:p>
        </p:txBody>
      </p:sp>
    </p:spTree>
    <p:extLst>
      <p:ext uri="{BB962C8B-B14F-4D97-AF65-F5344CB8AC3E}">
        <p14:creationId xmlns:p14="http://schemas.microsoft.com/office/powerpoint/2010/main" val="728950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pPr marL="305435" indent="-305435"/>
            <a:r>
              <a:rPr lang="en-US" sz="2000" b="1" dirty="0">
                <a:latin typeface="Arial"/>
                <a:ea typeface="+mn-lt"/>
                <a:cs typeface="Calibri"/>
              </a:rPr>
              <a:t>System </a:t>
            </a:r>
            <a:r>
              <a:rPr lang="en-US" sz="2000" b="1" dirty="0">
                <a:latin typeface="Arial"/>
                <a:ea typeface="+mn-lt"/>
                <a:cs typeface="+mn-lt"/>
              </a:rPr>
              <a:t>Development Approach </a:t>
            </a:r>
            <a:r>
              <a:rPr lang="en-US" sz="2000" dirty="0">
                <a:latin typeface="Arial"/>
                <a:ea typeface="+mn-lt"/>
                <a:cs typeface="+mn-lt"/>
              </a:rPr>
              <a:t>(Technology Used) </a:t>
            </a:r>
            <a:endParaRPr lang="en-US" dirty="0">
              <a:latin typeface="Arial"/>
              <a:ea typeface="+mn-lt"/>
              <a:cs typeface="+mn-lt"/>
            </a:endParaRPr>
          </a:p>
          <a:p>
            <a:pPr marL="305435" indent="-305435"/>
            <a:r>
              <a:rPr lang="en-US" sz="2000" b="1" dirty="0">
                <a:latin typeface="Arial"/>
                <a:ea typeface="+mn-lt"/>
                <a:cs typeface="+mn-lt"/>
              </a:rPr>
              <a:t>Algorithm &amp; Deployment (Step by Step  Procedure) </a:t>
            </a:r>
            <a:endParaRPr lang="en-US" dirty="0">
              <a:latin typeface="Arial"/>
              <a:cs typeface="Calibri"/>
            </a:endParaRPr>
          </a:p>
          <a:p>
            <a:pPr marL="305435" indent="-305435"/>
            <a:r>
              <a:rPr lang="en-US" sz="2000" b="1" dirty="0">
                <a:latin typeface="Arial"/>
                <a:ea typeface="+mn-lt"/>
                <a:cs typeface="Arial"/>
              </a:rPr>
              <a:t>Result</a:t>
            </a:r>
          </a:p>
          <a:p>
            <a:pPr marL="305435" indent="-305435"/>
            <a:r>
              <a:rPr lang="en-US" sz="2000" b="1" dirty="0">
                <a:latin typeface="Arial"/>
                <a:ea typeface="+mn-lt"/>
                <a:cs typeface="Arial"/>
              </a:rPr>
              <a:t>Conclusion</a:t>
            </a:r>
            <a:endParaRPr lang="en-US" dirty="0">
              <a:latin typeface="Arial"/>
              <a:cs typeface="Arial"/>
            </a:endParaRPr>
          </a:p>
          <a:p>
            <a:pPr marL="305435" indent="-305435"/>
            <a:r>
              <a:rPr lang="en-US" sz="2000" b="1" dirty="0">
                <a:latin typeface="Arial"/>
                <a:ea typeface="+mn-lt"/>
                <a:cs typeface="Arial"/>
              </a:rPr>
              <a:t>Future Scope(Optional)</a:t>
            </a:r>
          </a:p>
          <a:p>
            <a:pPr marL="305435" indent="-305435"/>
            <a:r>
              <a:rPr lang="en-US" sz="2000" b="1" dirty="0">
                <a:latin typeface="Arial"/>
                <a:ea typeface="+mn-lt"/>
                <a:cs typeface="Arial"/>
              </a:rPr>
              <a:t>References</a:t>
            </a:r>
            <a:endParaRPr lang="en-US" dirty="0">
              <a:latin typeface="Arial"/>
              <a:cs typeface="Arial"/>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6" name="Rectangle 2">
            <a:extLst>
              <a:ext uri="{FF2B5EF4-FFF2-40B4-BE49-F238E27FC236}">
                <a16:creationId xmlns:a16="http://schemas.microsoft.com/office/drawing/2014/main" id="{E6FA226B-B793-1ABD-FBA7-D34D3073B2DB}"/>
              </a:ext>
            </a:extLst>
          </p:cNvPr>
          <p:cNvSpPr>
            <a:spLocks noGrp="1" noChangeArrowheads="1"/>
          </p:cNvSpPr>
          <p:nvPr>
            <p:ph idx="1"/>
          </p:nvPr>
        </p:nvSpPr>
        <p:spPr bwMode="auto">
          <a:xfrm>
            <a:off x="197430" y="1653958"/>
            <a:ext cx="11502957" cy="3949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dirty="0">
                <a:latin typeface="Arial" panose="020B0604020202020204" pitchFamily="34" charset="0"/>
                <a:cs typeface="Arial" panose="020B0604020202020204" pitchFamily="34" charset="0"/>
              </a:rPr>
              <a:t>We can understand this problem statement with simple example Individuals often struggle with the daily question "what to cook," feeling overwhelmed by endless online recipes that don't match the ingredients they have on hand.</a:t>
            </a:r>
          </a:p>
          <a:p>
            <a:r>
              <a:rPr lang="en-US" sz="1800" dirty="0">
                <a:latin typeface="Arial" panose="020B0604020202020204" pitchFamily="34" charset="0"/>
                <a:cs typeface="Arial" panose="020B0604020202020204" pitchFamily="34" charset="0"/>
              </a:rPr>
              <a:t>Time-Consuming Recipe Search: Manually searching for recipes that match a specific, and often random, list of ingredients is a tedious and largely fruitless task with standard search engines.</a:t>
            </a:r>
          </a:p>
          <a:p>
            <a:r>
              <a:rPr lang="en-US" sz="1800" dirty="0">
                <a:latin typeface="Arial" panose="020B0604020202020204" pitchFamily="34" charset="0"/>
                <a:cs typeface="Arial" panose="020B0604020202020204" pitchFamily="34" charset="0"/>
              </a:rPr>
              <a:t>Underutilization of Leftovers: Small, leftover quantities of various ingredients are challenging to combine into a new meal and are frequently thrown away, contributing further to food waste.</a:t>
            </a:r>
          </a:p>
          <a:p>
            <a:r>
              <a:rPr lang="en-US" sz="1800" dirty="0">
                <a:latin typeface="Arial" panose="020B0604020202020204" pitchFamily="34" charset="0"/>
                <a:cs typeface="Arial" panose="020B0604020202020204" pitchFamily="34" charset="0"/>
              </a:rPr>
              <a:t>Budgetary Strain: Unplanned grocery trips for specific recipes lead to impulse buys and increased food spending, making it difficult to adhere to a budget.</a:t>
            </a:r>
          </a:p>
          <a:p>
            <a:r>
              <a:rPr lang="en-US" sz="1800" dirty="0">
                <a:latin typeface="Arial" panose="020B0604020202020204" pitchFamily="34" charset="0"/>
                <a:cs typeface="Arial" panose="020B0604020202020204" pitchFamily="34" charset="0"/>
              </a:rPr>
              <a:t>Food Waste: Perishable ingredients frequently spoil and are discarded because users cannot find suitable recipes that incorporate them before they expire, leading to significant household waste.</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662572"/>
            <a:ext cx="11029616" cy="530296"/>
          </a:xfrm>
        </p:spPr>
        <p:txBody>
          <a:bodyPr>
            <a:normAutofit fontScale="90000"/>
          </a:bodyPr>
          <a:lstStyle/>
          <a:p>
            <a:r>
              <a:rPr lang="en-US" sz="4400" b="1">
                <a:solidFill>
                  <a:schemeClr val="accent1"/>
                </a:solidFill>
                <a:latin typeface="Arial"/>
                <a:ea typeface="+mj-lt"/>
                <a:cs typeface="Arial"/>
              </a:rPr>
              <a:t>System  Approach</a:t>
            </a:r>
            <a:endParaRPr lang="en-US" sz="4400">
              <a:solidFill>
                <a:schemeClr val="accent1"/>
              </a:solidFill>
              <a:latin typeface="Calibri Light"/>
              <a:cs typeface="Calibri Light"/>
            </a:endParaRPr>
          </a:p>
        </p:txBody>
      </p:sp>
      <p:sp>
        <p:nvSpPr>
          <p:cNvPr id="3" name="Rectangle 1">
            <a:extLst>
              <a:ext uri="{FF2B5EF4-FFF2-40B4-BE49-F238E27FC236}">
                <a16:creationId xmlns:a16="http://schemas.microsoft.com/office/drawing/2014/main" id="{6F47B10D-BA02-E027-46A1-3EB9B387A427}"/>
              </a:ext>
            </a:extLst>
          </p:cNvPr>
          <p:cNvSpPr>
            <a:spLocks noGrp="1" noChangeArrowheads="1"/>
          </p:cNvSpPr>
          <p:nvPr>
            <p:ph idx="1"/>
          </p:nvPr>
        </p:nvSpPr>
        <p:spPr bwMode="auto">
          <a:xfrm>
            <a:off x="351691" y="1067590"/>
            <a:ext cx="11259117" cy="4961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1050" b="1" dirty="0">
                <a:latin typeface="Arial" panose="020B0604020202020204" pitchFamily="34" charset="0"/>
                <a:cs typeface="Arial" panose="020B0604020202020204" pitchFamily="34" charset="0"/>
              </a:rPr>
              <a:t>Frontend Technologies</a:t>
            </a:r>
            <a:endParaRPr lang="en-US" sz="1050" dirty="0">
              <a:latin typeface="Arial" panose="020B0604020202020204" pitchFamily="34" charset="0"/>
              <a:cs typeface="Arial" panose="020B0604020202020204" pitchFamily="34" charset="0"/>
            </a:endParaRPr>
          </a:p>
          <a:p>
            <a:pPr algn="just"/>
            <a:r>
              <a:rPr lang="en-US" sz="1050" dirty="0">
                <a:latin typeface="Arial" panose="020B0604020202020204" pitchFamily="34" charset="0"/>
                <a:cs typeface="Arial" panose="020B0604020202020204" pitchFamily="34" charset="0"/>
              </a:rPr>
              <a:t>HTML5: Used for creating the semantic structure of all web pages, including the home, search, profile, and login screens.</a:t>
            </a:r>
          </a:p>
          <a:p>
            <a:pPr algn="just"/>
            <a:r>
              <a:rPr lang="en-US" sz="1050" dirty="0">
                <a:latin typeface="Arial" panose="020B0604020202020204" pitchFamily="34" charset="0"/>
                <a:cs typeface="Arial" panose="020B0604020202020204" pitchFamily="34" charset="0"/>
              </a:rPr>
              <a:t>CSS3: Responsible for all styling, including the custom background, color themes (dark/light mode), animations, and responsive layouts using Flexbox and Grid.</a:t>
            </a:r>
          </a:p>
          <a:p>
            <a:pPr algn="just"/>
            <a:r>
              <a:rPr lang="en-US" sz="1050" dirty="0">
                <a:latin typeface="Arial" panose="020B0604020202020204" pitchFamily="34" charset="0"/>
                <a:cs typeface="Arial" panose="020B0604020202020204" pitchFamily="34" charset="0"/>
              </a:rPr>
              <a:t>Vanilla JavaScript (ES6+): Powers all dynamic interactivity, such as:</a:t>
            </a:r>
          </a:p>
          <a:p>
            <a:pPr lvl="1" algn="just"/>
            <a:r>
              <a:rPr lang="en-US" sz="1050" dirty="0">
                <a:latin typeface="Arial" panose="020B0604020202020204" pitchFamily="34" charset="0"/>
                <a:cs typeface="Arial" panose="020B0604020202020204" pitchFamily="34" charset="0"/>
              </a:rPr>
              <a:t>Fetching data from the Spoonacular API and the backend server.</a:t>
            </a:r>
          </a:p>
          <a:p>
            <a:pPr lvl="1" algn="just"/>
            <a:r>
              <a:rPr lang="en-US" sz="1050" dirty="0">
                <a:latin typeface="Arial" panose="020B0604020202020204" pitchFamily="34" charset="0"/>
                <a:cs typeface="Arial" panose="020B0604020202020204" pitchFamily="34" charset="0"/>
              </a:rPr>
              <a:t>Dynamically rendering recipe cards and detailed modals.</a:t>
            </a:r>
          </a:p>
          <a:p>
            <a:pPr lvl="1" algn="just"/>
            <a:r>
              <a:rPr lang="en-US" sz="1050" dirty="0">
                <a:latin typeface="Arial" panose="020B0604020202020204" pitchFamily="34" charset="0"/>
                <a:cs typeface="Arial" panose="020B0604020202020204" pitchFamily="34" charset="0"/>
              </a:rPr>
              <a:t>Handling user events like form submissions and button clicks.</a:t>
            </a:r>
          </a:p>
          <a:p>
            <a:pPr lvl="1" algn="just"/>
            <a:r>
              <a:rPr lang="en-US" sz="1050" dirty="0">
                <a:latin typeface="Arial" panose="020B0604020202020204" pitchFamily="34" charset="0"/>
                <a:cs typeface="Arial" panose="020B0604020202020204" pitchFamily="34" charset="0"/>
              </a:rPr>
              <a:t>Managing user sessions via local Storage for tokens.</a:t>
            </a:r>
          </a:p>
          <a:p>
            <a:pPr algn="just"/>
            <a:r>
              <a:rPr lang="en-US" sz="1050" dirty="0">
                <a:latin typeface="Arial" panose="020B0604020202020204" pitchFamily="34" charset="0"/>
                <a:cs typeface="Arial" panose="020B0604020202020204" pitchFamily="34" charset="0"/>
              </a:rPr>
              <a:t>Bootstrap Grid: Leveraged specifically for its robust and reliable responsive grid system to ensure recipe cards align perfectly across all device sizes.</a:t>
            </a:r>
          </a:p>
          <a:p>
            <a:pPr algn="just"/>
            <a:r>
              <a:rPr lang="en-US" sz="1050" b="1" dirty="0">
                <a:latin typeface="Arial" panose="020B0604020202020204" pitchFamily="34" charset="0"/>
                <a:cs typeface="Arial" panose="020B0604020202020204" pitchFamily="34" charset="0"/>
              </a:rPr>
              <a:t>Backend Technologies</a:t>
            </a:r>
            <a:endParaRPr lang="en-US" sz="1050" dirty="0">
              <a:latin typeface="Arial" panose="020B0604020202020204" pitchFamily="34" charset="0"/>
              <a:cs typeface="Arial" panose="020B0604020202020204" pitchFamily="34" charset="0"/>
            </a:endParaRPr>
          </a:p>
          <a:p>
            <a:pPr algn="just"/>
            <a:r>
              <a:rPr lang="en-US" sz="1050" dirty="0">
                <a:latin typeface="Arial" panose="020B0604020202020204" pitchFamily="34" charset="0"/>
                <a:cs typeface="Arial" panose="020B0604020202020204" pitchFamily="34" charset="0"/>
              </a:rPr>
              <a:t>Node.js: The core JavaScript runtime environment that allows the backend server to execute.</a:t>
            </a:r>
          </a:p>
          <a:p>
            <a:pPr algn="just"/>
            <a:r>
              <a:rPr lang="en-US" sz="1050" dirty="0">
                <a:latin typeface="Arial" panose="020B0604020202020204" pitchFamily="34" charset="0"/>
                <a:cs typeface="Arial" panose="020B0604020202020204" pitchFamily="34" charset="0"/>
              </a:rPr>
              <a:t>Express.js: A minimal web framework used to build the REST API, defining routes for user registration, login, and saving recipes.</a:t>
            </a:r>
          </a:p>
          <a:p>
            <a:pPr algn="just"/>
            <a:r>
              <a:rPr lang="en-US" sz="1050" dirty="0">
                <a:latin typeface="Arial" panose="020B0604020202020204" pitchFamily="34" charset="0"/>
                <a:cs typeface="Arial" panose="020B0604020202020204" pitchFamily="34" charset="0"/>
              </a:rPr>
              <a:t>Mongoose: Serves as an Object Data Modeling (ODM) library to create a structured schema for user data (email, password, saved recipes) and simplify interactions with MongoDB.</a:t>
            </a:r>
          </a:p>
          <a:p>
            <a:pPr algn="just"/>
            <a:r>
              <a:rPr lang="en-US" sz="1050" dirty="0">
                <a:latin typeface="Arial" panose="020B0604020202020204" pitchFamily="34" charset="0"/>
                <a:cs typeface="Arial" panose="020B0604020202020204" pitchFamily="34" charset="0"/>
              </a:rPr>
              <a:t>JSON Web Tokens (JWT): Implemented for secure, stateless user authentication, creating and verifying tokens to protect user-specific routes.</a:t>
            </a:r>
          </a:p>
          <a:p>
            <a:pPr algn="just"/>
            <a:r>
              <a:rPr lang="en-US" sz="1050" dirty="0">
                <a:latin typeface="Arial" panose="020B0604020202020204" pitchFamily="34" charset="0"/>
                <a:cs typeface="Arial" panose="020B0604020202020204" pitchFamily="34" charset="0"/>
              </a:rPr>
              <a:t>Bcrypt.js: Used to securely hash user passwords before they are stored in the database, ensuring a high level of security for user credentials.</a:t>
            </a:r>
          </a:p>
          <a:p>
            <a:pPr algn="just"/>
            <a:r>
              <a:rPr lang="en-US" sz="1050" b="1" dirty="0">
                <a:latin typeface="Arial" panose="020B0604020202020204" pitchFamily="34" charset="0"/>
                <a:cs typeface="Arial" panose="020B0604020202020204" pitchFamily="34" charset="0"/>
              </a:rPr>
              <a:t>Database</a:t>
            </a:r>
            <a:r>
              <a:rPr lang="en-US" sz="1050" dirty="0">
                <a:latin typeface="Arial" panose="020B0604020202020204" pitchFamily="34" charset="0"/>
                <a:cs typeface="Arial" panose="020B0604020202020204" pitchFamily="34" charset="0"/>
              </a:rPr>
              <a:t> MongoDB Atlas: A cloud-hosted NoSQL database used as the primary data store for all application information, including user profiles and their corresponding lists of saved recipe IDs.</a:t>
            </a:r>
          </a:p>
          <a:p>
            <a:pPr algn="just"/>
            <a:r>
              <a:rPr lang="en-US" sz="1050" b="1" dirty="0">
                <a:latin typeface="Arial" panose="020B0604020202020204" pitchFamily="34" charset="0"/>
                <a:cs typeface="Arial" panose="020B0604020202020204" pitchFamily="34" charset="0"/>
              </a:rPr>
              <a:t>External Services</a:t>
            </a:r>
            <a:r>
              <a:rPr lang="en-US" sz="1050" dirty="0">
                <a:latin typeface="Arial" panose="020B0604020202020204" pitchFamily="34" charset="0"/>
                <a:cs typeface="Arial" panose="020B0604020202020204" pitchFamily="34" charset="0"/>
              </a:rPr>
              <a:t> Spoonacular API: Integrated as the third-party service providing all recipe-related data, including search results and detailed cooking instructions.</a:t>
            </a:r>
          </a:p>
        </p:txBody>
      </p:sp>
    </p:spTree>
    <p:extLst>
      <p:ext uri="{BB962C8B-B14F-4D97-AF65-F5344CB8AC3E}">
        <p14:creationId xmlns:p14="http://schemas.microsoft.com/office/powerpoint/2010/main" val="3202024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Algorithm &amp; Deployment</a:t>
            </a:r>
            <a:endParaRPr lang="en-US"/>
          </a:p>
        </p:txBody>
      </p:sp>
      <p:sp>
        <p:nvSpPr>
          <p:cNvPr id="3" name="Rectangle 1">
            <a:extLst>
              <a:ext uri="{FF2B5EF4-FFF2-40B4-BE49-F238E27FC236}">
                <a16:creationId xmlns:a16="http://schemas.microsoft.com/office/drawing/2014/main" id="{2A13D4AF-BC64-937B-E983-E2F50E4F343E}"/>
              </a:ext>
            </a:extLst>
          </p:cNvPr>
          <p:cNvSpPr>
            <a:spLocks noGrp="1" noChangeArrowheads="1"/>
          </p:cNvSpPr>
          <p:nvPr>
            <p:ph idx="1"/>
          </p:nvPr>
        </p:nvSpPr>
        <p:spPr bwMode="auto">
          <a:xfrm>
            <a:off x="581193" y="1092606"/>
            <a:ext cx="11029616" cy="50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b="1" dirty="0">
                <a:latin typeface="Arial" panose="020B0604020202020204" pitchFamily="34" charset="0"/>
                <a:cs typeface="Arial" panose="020B0604020202020204" pitchFamily="34" charset="0"/>
              </a:rPr>
              <a:t>Algorithm</a:t>
            </a:r>
            <a:endParaRPr lang="en-US"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User Authentication: New user passwords are first hashed with Bcrypt.js before being stored in MongoDB. On login, credentials are verified, and a JWT is generated and stored on the client-side to authorize future actions. Recipe Search: Users input ingredients, which are sent to the Spoonacular API. The returned recipe data is then dynamically rendered as interactive cards on the front-end.</a:t>
            </a:r>
          </a:p>
          <a:p>
            <a:pPr algn="just"/>
            <a:r>
              <a:rPr lang="en-US" sz="1800" dirty="0">
                <a:latin typeface="Arial" panose="020B0604020202020204" pitchFamily="34" charset="0"/>
                <a:cs typeface="Arial" panose="020B0604020202020204" pitchFamily="34" charset="0"/>
              </a:rPr>
              <a:t>Saving Recipes: Logged-in users can save recipes. The recipe ID is sent with the user's JWT to a secure backend endpoint, which adds the ID to the user's document in the MongoDB database.</a:t>
            </a:r>
          </a:p>
          <a:p>
            <a:pPr algn="just"/>
            <a:r>
              <a:rPr lang="en-US" b="1" dirty="0">
                <a:latin typeface="Arial" panose="020B0604020202020204" pitchFamily="34" charset="0"/>
                <a:cs typeface="Arial" panose="020B0604020202020204" pitchFamily="34" charset="0"/>
              </a:rPr>
              <a:t>Deployment</a:t>
            </a:r>
            <a:endParaRPr lang="en-US"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Hosting: The full-stack application is deployed on </a:t>
            </a:r>
            <a:r>
              <a:rPr lang="en-US" sz="1800" dirty="0" err="1">
                <a:latin typeface="Arial" panose="020B0604020202020204" pitchFamily="34" charset="0"/>
                <a:cs typeface="Arial" panose="020B0604020202020204" pitchFamily="34" charset="0"/>
              </a:rPr>
              <a:t>Vercel</a:t>
            </a:r>
            <a:r>
              <a:rPr lang="en-US" sz="1800" dirty="0">
                <a:latin typeface="Arial" panose="020B0604020202020204" pitchFamily="34" charset="0"/>
                <a:cs typeface="Arial" panose="020B0604020202020204" pitchFamily="34" charset="0"/>
              </a:rPr>
              <a:t>, with the code managed and version-controlled through a GitHub repository.</a:t>
            </a:r>
          </a:p>
          <a:p>
            <a:pPr algn="just"/>
            <a:r>
              <a:rPr lang="en-US" sz="1800" dirty="0">
                <a:latin typeface="Arial" panose="020B0604020202020204" pitchFamily="34" charset="0"/>
                <a:cs typeface="Arial" panose="020B0604020202020204" pitchFamily="34" charset="0"/>
              </a:rPr>
              <a:t>Configuration: A </a:t>
            </a:r>
            <a:r>
              <a:rPr lang="en-US" sz="1800" dirty="0" err="1">
                <a:latin typeface="Arial" panose="020B0604020202020204" pitchFamily="34" charset="0"/>
                <a:cs typeface="Arial" panose="020B0604020202020204" pitchFamily="34" charset="0"/>
              </a:rPr>
              <a:t>vercel.json</a:t>
            </a:r>
            <a:r>
              <a:rPr lang="en-US" sz="1800" dirty="0">
                <a:latin typeface="Arial" panose="020B0604020202020204" pitchFamily="34" charset="0"/>
                <a:cs typeface="Arial" panose="020B0604020202020204" pitchFamily="34" charset="0"/>
              </a:rPr>
              <a:t> file in the project root defines the build process and routing rules, treating the Node.js backend as a serverless function and the front-end as static assets.</a:t>
            </a:r>
          </a:p>
          <a:p>
            <a:pPr algn="just"/>
            <a:r>
              <a:rPr lang="en-US" sz="1800" dirty="0">
                <a:latin typeface="Arial" panose="020B0604020202020204" pitchFamily="34" charset="0"/>
                <a:cs typeface="Arial" panose="020B0604020202020204" pitchFamily="34" charset="0"/>
              </a:rPr>
              <a:t>Continuous Deployment (CI/CD): Any git push to the main branch automatically triggers a new build and deployment on </a:t>
            </a:r>
            <a:r>
              <a:rPr lang="en-US" sz="1800" dirty="0" err="1">
                <a:latin typeface="Arial" panose="020B0604020202020204" pitchFamily="34" charset="0"/>
                <a:cs typeface="Arial" panose="020B0604020202020204" pitchFamily="34" charset="0"/>
              </a:rPr>
              <a:t>Vercel</a:t>
            </a:r>
            <a:r>
              <a:rPr lang="en-US" sz="1800" dirty="0">
                <a:latin typeface="Arial" panose="020B0604020202020204" pitchFamily="34" charset="0"/>
                <a:cs typeface="Arial" panose="020B0604020202020204" pitchFamily="34" charset="0"/>
              </a:rPr>
              <a:t>, ensuring the live application is always up-to-date.</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Result</a:t>
            </a:r>
            <a:endParaRPr lang="en-US"/>
          </a:p>
        </p:txBody>
      </p:sp>
      <p:pic>
        <p:nvPicPr>
          <p:cNvPr id="13" name="Content Placeholder 12">
            <a:extLst>
              <a:ext uri="{FF2B5EF4-FFF2-40B4-BE49-F238E27FC236}">
                <a16:creationId xmlns:a16="http://schemas.microsoft.com/office/drawing/2014/main" id="{60DE57B7-E2AC-6426-8ABC-EE3136DA62A5}"/>
              </a:ext>
            </a:extLst>
          </p:cNvPr>
          <p:cNvPicPr>
            <a:picLocks noGrp="1" noChangeAspect="1"/>
          </p:cNvPicPr>
          <p:nvPr>
            <p:ph idx="1"/>
          </p:nvPr>
        </p:nvPicPr>
        <p:blipFill>
          <a:blip r:embed="rId2"/>
          <a:stretch>
            <a:fillRect/>
          </a:stretch>
        </p:blipFill>
        <p:spPr>
          <a:xfrm>
            <a:off x="581192" y="3839568"/>
            <a:ext cx="5213186" cy="2575619"/>
          </a:xfrm>
        </p:spPr>
      </p:pic>
      <p:pic>
        <p:nvPicPr>
          <p:cNvPr id="15" name="Picture 14">
            <a:extLst>
              <a:ext uri="{FF2B5EF4-FFF2-40B4-BE49-F238E27FC236}">
                <a16:creationId xmlns:a16="http://schemas.microsoft.com/office/drawing/2014/main" id="{056CF69A-3FE0-D649-0E7B-E136E6E7C1F0}"/>
              </a:ext>
            </a:extLst>
          </p:cNvPr>
          <p:cNvPicPr>
            <a:picLocks noChangeAspect="1"/>
          </p:cNvPicPr>
          <p:nvPr/>
        </p:nvPicPr>
        <p:blipFill>
          <a:blip r:embed="rId3"/>
          <a:stretch>
            <a:fillRect/>
          </a:stretch>
        </p:blipFill>
        <p:spPr>
          <a:xfrm>
            <a:off x="581192" y="1336624"/>
            <a:ext cx="5213186" cy="2398772"/>
          </a:xfrm>
          <a:prstGeom prst="rect">
            <a:avLst/>
          </a:prstGeom>
        </p:spPr>
      </p:pic>
      <p:pic>
        <p:nvPicPr>
          <p:cNvPr id="17" name="Picture 16">
            <a:extLst>
              <a:ext uri="{FF2B5EF4-FFF2-40B4-BE49-F238E27FC236}">
                <a16:creationId xmlns:a16="http://schemas.microsoft.com/office/drawing/2014/main" id="{DAB4CA34-974A-2333-88E8-415E48826758}"/>
              </a:ext>
            </a:extLst>
          </p:cNvPr>
          <p:cNvPicPr>
            <a:picLocks noChangeAspect="1"/>
          </p:cNvPicPr>
          <p:nvPr/>
        </p:nvPicPr>
        <p:blipFill>
          <a:blip r:embed="rId4"/>
          <a:stretch>
            <a:fillRect/>
          </a:stretch>
        </p:blipFill>
        <p:spPr>
          <a:xfrm>
            <a:off x="6205393" y="1293164"/>
            <a:ext cx="5389982" cy="2487035"/>
          </a:xfrm>
          <a:prstGeom prst="rect">
            <a:avLst/>
          </a:prstGeom>
        </p:spPr>
      </p:pic>
      <p:pic>
        <p:nvPicPr>
          <p:cNvPr id="19" name="Picture 18">
            <a:extLst>
              <a:ext uri="{FF2B5EF4-FFF2-40B4-BE49-F238E27FC236}">
                <a16:creationId xmlns:a16="http://schemas.microsoft.com/office/drawing/2014/main" id="{DB78FE81-51D4-F613-9D79-EE3A1D9A27E5}"/>
              </a:ext>
            </a:extLst>
          </p:cNvPr>
          <p:cNvPicPr>
            <a:picLocks noChangeAspect="1"/>
          </p:cNvPicPr>
          <p:nvPr/>
        </p:nvPicPr>
        <p:blipFill>
          <a:blip r:embed="rId5"/>
          <a:stretch>
            <a:fillRect/>
          </a:stretch>
        </p:blipFill>
        <p:spPr>
          <a:xfrm>
            <a:off x="6205393" y="3840912"/>
            <a:ext cx="5389982" cy="2592054"/>
          </a:xfrm>
          <a:prstGeom prst="rect">
            <a:avLst/>
          </a:prstGeom>
        </p:spPr>
      </p:pic>
    </p:spTree>
    <p:extLst>
      <p:ext uri="{BB962C8B-B14F-4D97-AF65-F5344CB8AC3E}">
        <p14:creationId xmlns:p14="http://schemas.microsoft.com/office/powerpoint/2010/main" val="148329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AAF97-9F39-39E9-79EE-A36EDCE3BFE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F64D6BE-A3C0-D1A6-B3B8-9B45CF95E06F}"/>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Result</a:t>
            </a:r>
            <a:endParaRPr lang="en-US"/>
          </a:p>
        </p:txBody>
      </p:sp>
      <p:pic>
        <p:nvPicPr>
          <p:cNvPr id="6" name="Content Placeholder 5">
            <a:extLst>
              <a:ext uri="{FF2B5EF4-FFF2-40B4-BE49-F238E27FC236}">
                <a16:creationId xmlns:a16="http://schemas.microsoft.com/office/drawing/2014/main" id="{BBEA8D91-6E04-B89F-7D4F-5770DF8BC62B}"/>
              </a:ext>
            </a:extLst>
          </p:cNvPr>
          <p:cNvPicPr>
            <a:picLocks noGrp="1" noChangeAspect="1"/>
          </p:cNvPicPr>
          <p:nvPr>
            <p:ph idx="1"/>
          </p:nvPr>
        </p:nvPicPr>
        <p:blipFill>
          <a:blip r:embed="rId2"/>
          <a:srcRect l="9896" r="10157" b="34145"/>
          <a:stretch>
            <a:fillRect/>
          </a:stretch>
        </p:blipFill>
        <p:spPr>
          <a:xfrm>
            <a:off x="331809" y="2045451"/>
            <a:ext cx="3518704" cy="2237526"/>
          </a:xfrm>
        </p:spPr>
      </p:pic>
      <p:pic>
        <p:nvPicPr>
          <p:cNvPr id="8" name="Picture 7">
            <a:extLst>
              <a:ext uri="{FF2B5EF4-FFF2-40B4-BE49-F238E27FC236}">
                <a16:creationId xmlns:a16="http://schemas.microsoft.com/office/drawing/2014/main" id="{0390FF51-5945-54BA-4624-DCA7A0046972}"/>
              </a:ext>
            </a:extLst>
          </p:cNvPr>
          <p:cNvPicPr>
            <a:picLocks noChangeAspect="1"/>
          </p:cNvPicPr>
          <p:nvPr/>
        </p:nvPicPr>
        <p:blipFill>
          <a:blip r:embed="rId3"/>
          <a:stretch>
            <a:fillRect/>
          </a:stretch>
        </p:blipFill>
        <p:spPr>
          <a:xfrm>
            <a:off x="4039196" y="866880"/>
            <a:ext cx="2896256" cy="4698225"/>
          </a:xfrm>
          <a:prstGeom prst="rect">
            <a:avLst/>
          </a:prstGeom>
        </p:spPr>
      </p:pic>
      <p:pic>
        <p:nvPicPr>
          <p:cNvPr id="10" name="Picture 9">
            <a:extLst>
              <a:ext uri="{FF2B5EF4-FFF2-40B4-BE49-F238E27FC236}">
                <a16:creationId xmlns:a16="http://schemas.microsoft.com/office/drawing/2014/main" id="{FB65F90B-05AB-0D65-9F4F-14AE767F5FC9}"/>
              </a:ext>
            </a:extLst>
          </p:cNvPr>
          <p:cNvPicPr>
            <a:picLocks noChangeAspect="1"/>
          </p:cNvPicPr>
          <p:nvPr/>
        </p:nvPicPr>
        <p:blipFill>
          <a:blip r:embed="rId4"/>
          <a:stretch>
            <a:fillRect/>
          </a:stretch>
        </p:blipFill>
        <p:spPr>
          <a:xfrm>
            <a:off x="7184835" y="1066403"/>
            <a:ext cx="4675356" cy="4299178"/>
          </a:xfrm>
          <a:prstGeom prst="rect">
            <a:avLst/>
          </a:prstGeom>
        </p:spPr>
      </p:pic>
      <p:sp>
        <p:nvSpPr>
          <p:cNvPr id="12" name="TextBox 11">
            <a:extLst>
              <a:ext uri="{FF2B5EF4-FFF2-40B4-BE49-F238E27FC236}">
                <a16:creationId xmlns:a16="http://schemas.microsoft.com/office/drawing/2014/main" id="{74A32631-1FAF-F0E6-13C5-7943962B9DC5}"/>
              </a:ext>
            </a:extLst>
          </p:cNvPr>
          <p:cNvSpPr txBox="1"/>
          <p:nvPr/>
        </p:nvSpPr>
        <p:spPr>
          <a:xfrm>
            <a:off x="331809" y="5637421"/>
            <a:ext cx="9495097" cy="646331"/>
          </a:xfrm>
          <a:prstGeom prst="rect">
            <a:avLst/>
          </a:prstGeom>
          <a:noFill/>
        </p:spPr>
        <p:txBody>
          <a:bodyPr wrap="square">
            <a:spAutoFit/>
          </a:bodyPr>
          <a:lstStyle/>
          <a:p>
            <a:r>
              <a:rPr lang="pt-BR" b="1" i="0" dirty="0">
                <a:effectLst/>
                <a:hlinkClick r:id="rId5"/>
              </a:rPr>
              <a:t>REPO LINK </a:t>
            </a:r>
            <a:r>
              <a:rPr lang="pt-BR" b="0" i="0" dirty="0">
                <a:effectLst/>
              </a:rPr>
              <a:t>: https://github.com/usmankhan616/EDUNET_AICTE_IBM_Interactive_Recipe_Finder</a:t>
            </a:r>
            <a:endParaRPr lang="en-IN" dirty="0"/>
          </a:p>
        </p:txBody>
      </p:sp>
    </p:spTree>
    <p:extLst>
      <p:ext uri="{BB962C8B-B14F-4D97-AF65-F5344CB8AC3E}">
        <p14:creationId xmlns:p14="http://schemas.microsoft.com/office/powerpoint/2010/main" val="1440496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a:ea typeface="+mj-lt"/>
                <a:cs typeface="Arial"/>
              </a:rPr>
              <a:t>Conclusion</a:t>
            </a:r>
            <a:endParaRPr lang="en-US" dirty="0"/>
          </a:p>
        </p:txBody>
      </p:sp>
      <p:sp>
        <p:nvSpPr>
          <p:cNvPr id="4" name="Rectangle 2">
            <a:extLst>
              <a:ext uri="{FF2B5EF4-FFF2-40B4-BE49-F238E27FC236}">
                <a16:creationId xmlns:a16="http://schemas.microsoft.com/office/drawing/2014/main" id="{AE90F0D3-BDEA-0292-92F3-78C774C3D8CE}"/>
              </a:ext>
            </a:extLst>
          </p:cNvPr>
          <p:cNvSpPr>
            <a:spLocks noGrp="1" noChangeArrowheads="1"/>
          </p:cNvSpPr>
          <p:nvPr>
            <p:ph idx="1"/>
          </p:nvPr>
        </p:nvSpPr>
        <p:spPr bwMode="auto">
          <a:xfrm>
            <a:off x="439838" y="1181155"/>
            <a:ext cx="11029616" cy="5083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latin typeface="Arial" panose="020B0604020202020204" pitchFamily="34" charset="0"/>
                <a:cs typeface="Arial" panose="020B0604020202020204" pitchFamily="34" charset="0"/>
              </a:rPr>
              <a:t>This </a:t>
            </a:r>
            <a:r>
              <a:rPr lang="en-US" sz="2000" b="1" dirty="0">
                <a:latin typeface="Arial" panose="020B0604020202020204" pitchFamily="34" charset="0"/>
                <a:cs typeface="Arial" panose="020B0604020202020204" pitchFamily="34" charset="0"/>
              </a:rPr>
              <a:t>Interactive Recipe Finder</a:t>
            </a:r>
            <a:r>
              <a:rPr lang="en-US" sz="2000" dirty="0">
                <a:latin typeface="Arial" panose="020B0604020202020204" pitchFamily="34" charset="0"/>
                <a:cs typeface="Arial" panose="020B0604020202020204" pitchFamily="34" charset="0"/>
              </a:rPr>
              <a:t> provides a practical and innovative solution to the common challenge of deciding what to cook. By intelligently generating meal ideas based on the ingredients users already have on hand, the system not only simplifies daily decision-making but also encourages resourceful cooking habits. This approach helps reduce food waste, ensures better utilization of available ingredients, and saves valuable time that would otherwise be spent searching through endless recipe options.</a:t>
            </a:r>
          </a:p>
          <a:p>
            <a:r>
              <a:rPr lang="en-US" sz="2000" dirty="0">
                <a:latin typeface="Arial" panose="020B0604020202020204" pitchFamily="34" charset="0"/>
                <a:cs typeface="Arial" panose="020B0604020202020204" pitchFamily="34" charset="0"/>
              </a:rPr>
              <a:t>In addition to its functional benefits, the application offers a highly engaging and user-friendly interface, making it more appealing and accessible compared to traditional, generic recipe websites. The combination of convenience, sustainability, and interactivity enhances the overall cooking experience, turning meal preparation into an enjoyable and efficient process.</a:t>
            </a:r>
          </a:p>
          <a:p>
            <a:r>
              <a:rPr lang="en-US" sz="2000" dirty="0">
                <a:latin typeface="Arial" panose="020B0604020202020204" pitchFamily="34" charset="0"/>
                <a:cs typeface="Arial" panose="020B0604020202020204" pitchFamily="34" charset="0"/>
              </a:rPr>
              <a:t>Ultimately, the project demonstrates how technology can meaningfully integrate into everyday life by addressing real-world problems. The </a:t>
            </a:r>
            <a:r>
              <a:rPr lang="en-US" sz="2000" b="1" dirty="0">
                <a:latin typeface="Arial" panose="020B0604020202020204" pitchFamily="34" charset="0"/>
                <a:cs typeface="Arial" panose="020B0604020202020204" pitchFamily="34" charset="0"/>
              </a:rPr>
              <a:t>Interactive Recipe Finder</a:t>
            </a:r>
            <a:r>
              <a:rPr lang="en-US" sz="2000" dirty="0">
                <a:latin typeface="Arial" panose="020B0604020202020204" pitchFamily="34" charset="0"/>
                <a:cs typeface="Arial" panose="020B0604020202020204" pitchFamily="34" charset="0"/>
              </a:rPr>
              <a:t> stands as a streamlined, practical, and impactful tool that empowers home cooks of all skill levels to cook </a:t>
            </a:r>
            <a:r>
              <a:rPr lang="en-US" sz="2000" dirty="0" err="1">
                <a:latin typeface="Arial" panose="020B0604020202020204" pitchFamily="34" charset="0"/>
                <a:cs typeface="Arial" panose="020B0604020202020204" pitchFamily="34" charset="0"/>
              </a:rPr>
              <a:t>smarter,waste</a:t>
            </a:r>
            <a:r>
              <a:rPr lang="en-US" sz="2000" dirty="0">
                <a:latin typeface="Arial" panose="020B0604020202020204" pitchFamily="34" charset="0"/>
                <a:cs typeface="Arial" panose="020B0604020202020204" pitchFamily="34" charset="0"/>
              </a:rPr>
              <a:t> less, and enjoy the process of preparing meals.</a:t>
            </a:r>
          </a:p>
        </p:txBody>
      </p:sp>
    </p:spTree>
    <p:extLst>
      <p:ext uri="{BB962C8B-B14F-4D97-AF65-F5344CB8AC3E}">
        <p14:creationId xmlns:p14="http://schemas.microsoft.com/office/powerpoint/2010/main" val="3183315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
        <p:nvSpPr>
          <p:cNvPr id="2" name="Content Placeholder 1">
            <a:extLst>
              <a:ext uri="{FF2B5EF4-FFF2-40B4-BE49-F238E27FC236}">
                <a16:creationId xmlns:a16="http://schemas.microsoft.com/office/drawing/2014/main" id="{9D34F224-4AA0-CB45-7156-5485779AB06F}"/>
              </a:ext>
            </a:extLst>
          </p:cNvPr>
          <p:cNvSpPr>
            <a:spLocks noGrp="1" noChangeArrowheads="1"/>
          </p:cNvSpPr>
          <p:nvPr>
            <p:ph idx="1"/>
          </p:nvPr>
        </p:nvSpPr>
        <p:spPr bwMode="auto">
          <a:xfrm>
            <a:off x="581192" y="1643784"/>
            <a:ext cx="10984094" cy="3989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Interactive Recipe Finder</a:t>
            </a:r>
            <a:r>
              <a:rPr lang="en-US" sz="1800" dirty="0">
                <a:latin typeface="Arial" panose="020B0604020202020204" pitchFamily="34" charset="0"/>
                <a:cs typeface="Arial" panose="020B0604020202020204" pitchFamily="34" charset="0"/>
              </a:rPr>
              <a:t> holds considerable potential for future development. One of the main areas of improvement is the </a:t>
            </a:r>
            <a:r>
              <a:rPr lang="en-US" sz="1800" b="1" dirty="0">
                <a:latin typeface="Arial" panose="020B0604020202020204" pitchFamily="34" charset="0"/>
                <a:cs typeface="Arial" panose="020B0604020202020204" pitchFamily="34" charset="0"/>
              </a:rPr>
              <a:t>search functionality</a:t>
            </a:r>
            <a:r>
              <a:rPr lang="en-US" sz="1800" dirty="0">
                <a:latin typeface="Arial" panose="020B0604020202020204" pitchFamily="34" charset="0"/>
                <a:cs typeface="Arial" panose="020B0604020202020204" pitchFamily="34" charset="0"/>
              </a:rPr>
              <a:t>, which can be enhanced with advanced filters such as dietary preferences (vegetarian, vegan, gluten-free), calorie calculator, cuisine type, and cooking time. These additions will make recipe selection more personalized and efficient.</a:t>
            </a:r>
          </a:p>
          <a:p>
            <a:r>
              <a:rPr lang="en-US" sz="1800" dirty="0">
                <a:latin typeface="Arial" panose="020B0604020202020204" pitchFamily="34" charset="0"/>
                <a:cs typeface="Arial" panose="020B0604020202020204" pitchFamily="34" charset="0"/>
              </a:rPr>
              <a:t>Another promising direction is the integration of </a:t>
            </a:r>
            <a:r>
              <a:rPr lang="en-US" sz="1800" b="1" dirty="0">
                <a:latin typeface="Arial" panose="020B0604020202020204" pitchFamily="34" charset="0"/>
                <a:cs typeface="Arial" panose="020B0604020202020204" pitchFamily="34" charset="0"/>
              </a:rPr>
              <a:t>AI-driven features</a:t>
            </a:r>
            <a:r>
              <a:rPr lang="en-US" sz="1800" dirty="0">
                <a:latin typeface="Arial" panose="020B0604020202020204" pitchFamily="34" charset="0"/>
                <a:cs typeface="Arial" panose="020B0604020202020204" pitchFamily="34" charset="0"/>
              </a:rPr>
              <a:t>. For example, the system could generate short, step-by-step instructional videos for each recipe, providing users with a dynamic and visual cooking guide. Personalized recommendations based on past searches or frequently used ingredients could also be introduced to further improve the user experience.</a:t>
            </a:r>
          </a:p>
          <a:p>
            <a:r>
              <a:rPr lang="en-US" sz="1800" dirty="0">
                <a:latin typeface="Arial" panose="020B0604020202020204" pitchFamily="34" charset="0"/>
                <a:cs typeface="Arial" panose="020B0604020202020204" pitchFamily="34" charset="0"/>
              </a:rPr>
              <a:t>Finally, expanding </a:t>
            </a:r>
            <a:r>
              <a:rPr lang="en-US" sz="1800" b="1" dirty="0">
                <a:latin typeface="Arial" panose="020B0604020202020204" pitchFamily="34" charset="0"/>
                <a:cs typeface="Arial" panose="020B0604020202020204" pitchFamily="34" charset="0"/>
              </a:rPr>
              <a:t>user engagement features</a:t>
            </a:r>
            <a:r>
              <a:rPr lang="en-US" sz="1800" dirty="0">
                <a:latin typeface="Arial" panose="020B0604020202020204" pitchFamily="34" charset="0"/>
                <a:cs typeface="Arial" panose="020B0604020202020204" pitchFamily="34" charset="0"/>
              </a:rPr>
              <a:t>, such as saving favorite recipes or tracking cooking history, would add more value and encourage long-term use of the application. Together, these enhancements would transform the project into a more intelligent, interactive, and user-friendly platform.</a:t>
            </a:r>
          </a:p>
        </p:txBody>
      </p:sp>
    </p:spTree>
    <p:extLst>
      <p:ext uri="{BB962C8B-B14F-4D97-AF65-F5344CB8AC3E}">
        <p14:creationId xmlns:p14="http://schemas.microsoft.com/office/powerpoint/2010/main" val="614882681"/>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9162bd5b-4ed9-4da3-b376-05204580ba3f" xsi:nil="true"/>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7" ma:contentTypeDescription="Create a new document." ma:contentTypeScope="" ma:versionID="55a158675e089c6a85ab0f83b89e1a15">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b35f082308864fa161c4a0a9eca35eff"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c0fa2617-96bd-425d-8578-e93563fe37c5"/>
    <ds:schemaRef ds:uri="9162bd5b-4ed9-4da3-b376-05204580ba3f"/>
    <ds:schemaRef ds:uri="http://www.w3.org/XML/1998/namespace"/>
    <ds:schemaRef ds:uri="http://purl.org/dc/dcmitype/"/>
  </ds:schemaRefs>
</ds:datastoreItem>
</file>

<file path=customXml/itemProps3.xml><?xml version="1.0" encoding="utf-8"?>
<ds:datastoreItem xmlns:ds="http://schemas.openxmlformats.org/officeDocument/2006/customXml" ds:itemID="{6E816721-11E4-4989-8472-AB5A7EC20404}">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Future forward</Template>
  <TotalTime>68</TotalTime>
  <Words>1202</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Interactive_Recipe_Finder</vt:lpstr>
      <vt:lpstr>OUTLINE</vt:lpstr>
      <vt:lpstr>Problem Statement</vt:lpstr>
      <vt:lpstr>System  Approach</vt:lpstr>
      <vt:lpstr>Algorithm &amp; Deployment</vt:lpstr>
      <vt:lpstr>Result</vt:lpstr>
      <vt:lpstr>Result</vt:lpstr>
      <vt:lpstr>Conclusion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usman khan</cp:lastModifiedBy>
  <cp:revision>47</cp:revision>
  <dcterms:created xsi:type="dcterms:W3CDTF">2021-05-26T16:50:10Z</dcterms:created>
  <dcterms:modified xsi:type="dcterms:W3CDTF">2025-09-24T10:33:12Z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